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58" r:id="rId9"/>
    <p:sldId id="264" r:id="rId10"/>
    <p:sldId id="265" r:id="rId11"/>
    <p:sldId id="266" r:id="rId1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55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94FA2-803E-47E6-9737-0C3564CF0723}" type="datetimeFigureOut">
              <a:rPr lang="ru-RU" smtClean="0"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pr_obraz@adm.orel.ru" TargetMode="External"/><Relationship Id="rId2" Type="http://schemas.openxmlformats.org/officeDocument/2006/relationships/hyperlink" Target="mailto:deti@orel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okuratura-orel.ru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42" y="428596"/>
            <a:ext cx="5829300" cy="1960033"/>
          </a:xfrm>
        </p:spPr>
        <p:txBody>
          <a:bodyPr>
            <a:normAutofit/>
          </a:bodyPr>
          <a:lstStyle/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Управление Министерства юстиции Российской Федерации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по Орловской области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2643174"/>
            <a:ext cx="4800600" cy="5500726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права </a:t>
            </a: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обязанности ребенка. Виды ответственности. Медиация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Emblem_of_Ministry_of_Justic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40" y="2786050"/>
            <a:ext cx="2495550" cy="265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85720"/>
            <a:ext cx="6172200" cy="828680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ОРГАНЫ, ОСУЩЕСТВЛЯЮЩИЕ ЗАЩИТУ ПРАВ НЕСОВЕРШЕННОЛЕТНИХ: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b="1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Уполномоченный по правам ребёнка в Орловской области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302028, г. Орел, ул. Октябрьская, д.30, каб.216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Телефон: (4862) 43-08-59</a:t>
            </a:r>
          </a:p>
          <a:p>
            <a:pPr algn="ctr"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400" u="sng" dirty="0" err="1">
                <a:latin typeface="Times New Roman" pitchFamily="18" charset="0"/>
                <a:cs typeface="Times New Roman" pitchFamily="18" charset="0"/>
                <a:hlinkClick r:id="rId2"/>
              </a:rPr>
              <a:t>deti@orel.ru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-сайт: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orel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deti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ru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Департамент социальной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защиты, 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опеки и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попечительства, труда и занятости 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Орловской области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302028, г. Орел, ул. Лескова, д. 22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Телефон: (4862) 76-16-50</a:t>
            </a:r>
          </a:p>
          <a:p>
            <a:pPr algn="ctr">
              <a:buNone/>
            </a:pP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post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uszn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.57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.ru</a:t>
            </a:r>
          </a:p>
          <a:p>
            <a:pPr algn="ctr">
              <a:buNone/>
            </a:pPr>
            <a:r>
              <a:rPr lang="ru-RU" sz="3400" b="1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Отдел опеки и попечительства управления социальной поддержки населения,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опеки и попечительства администрации 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города Орла 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302000, г. Орёл, ул. Ленина, д.23,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 6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Телефон (4862) 76-27-49 </a:t>
            </a: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Департамент образования Орловской области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302021, г. Орел, Ленина пл., д. 1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Телефон: (4862) 59-82-90</a:t>
            </a:r>
          </a:p>
          <a:p>
            <a:pPr algn="ctr"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400" u="sng" dirty="0" err="1">
                <a:latin typeface="Times New Roman" pitchFamily="18" charset="0"/>
                <a:cs typeface="Times New Roman" pitchFamily="18" charset="0"/>
                <a:hlinkClick r:id="rId3"/>
              </a:rPr>
              <a:t>pr_obraz@adm.orel.ru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Прокуратура Орловской области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302040, г. Орел, ул. Красноармейская, д. 17а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Телефон доверия:(4862) 40-56-57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Дежурный прокурор:(4862) 43-63-89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Приемная прокурора области: (4862) 43-63-96</a:t>
            </a:r>
          </a:p>
          <a:p>
            <a:pPr algn="ctr"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-сайт: </a:t>
            </a:r>
            <a:r>
              <a:rPr lang="en-US" sz="3400" u="sng" dirty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ru-RU" sz="3400" u="sng" dirty="0"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en-US" sz="3400" u="sng" dirty="0" err="1">
                <a:latin typeface="Times New Roman" pitchFamily="18" charset="0"/>
                <a:cs typeface="Times New Roman" pitchFamily="18" charset="0"/>
                <a:hlinkClick r:id="rId4"/>
              </a:rPr>
              <a:t>prokuratura</a:t>
            </a:r>
            <a:r>
              <a:rPr lang="ru-RU" sz="3400" u="sng" dirty="0">
                <a:latin typeface="Times New Roman" pitchFamily="18" charset="0"/>
                <a:cs typeface="Times New Roman" pitchFamily="18" charset="0"/>
                <a:hlinkClick r:id="rId4"/>
              </a:rPr>
              <a:t>-</a:t>
            </a:r>
            <a:r>
              <a:rPr lang="en-US" sz="3400" u="sng" dirty="0" err="1">
                <a:latin typeface="Times New Roman" pitchFamily="18" charset="0"/>
                <a:cs typeface="Times New Roman" pitchFamily="18" charset="0"/>
                <a:hlinkClick r:id="rId4"/>
              </a:rPr>
              <a:t>orel</a:t>
            </a:r>
            <a:r>
              <a:rPr lang="ru-RU" sz="3400" u="sng" dirty="0">
                <a:latin typeface="Times New Roman" pitchFamily="18" charset="0"/>
                <a:cs typeface="Times New Roman" pitchFamily="18" charset="0"/>
                <a:hlinkClick r:id="rId4"/>
              </a:rPr>
              <a:t>.</a:t>
            </a:r>
            <a:r>
              <a:rPr lang="en-US" sz="3400" u="sng" dirty="0">
                <a:latin typeface="Times New Roman" pitchFamily="18" charset="0"/>
                <a:cs typeface="Times New Roman" pitchFamily="18" charset="0"/>
                <a:hlinkClick r:id="rId4"/>
              </a:rPr>
              <a:t>ru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85720"/>
            <a:ext cx="6172200" cy="8286807"/>
          </a:xfrm>
        </p:spPr>
        <p:txBody>
          <a:bodyPr/>
          <a:lstStyle/>
          <a:p>
            <a:pPr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Единый общероссийский номер детского телефона доверия – 8-800-2000-122.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D:\desktop\chy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352" y="2444547"/>
            <a:ext cx="4972292" cy="49135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idx="1"/>
          </p:nvPr>
        </p:nvSpPr>
        <p:spPr>
          <a:xfrm>
            <a:off x="214290" y="142844"/>
            <a:ext cx="6429420" cy="878687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algn="ctr">
              <a:buNone/>
            </a:pPr>
            <a:endParaRPr lang="ru-RU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b="1" u="sng" dirty="0" smtClean="0">
                <a:latin typeface="Times New Roman" pitchFamily="18" charset="0"/>
                <a:cs typeface="Times New Roman" pitchFamily="18" charset="0"/>
              </a:rPr>
              <a:t>Ребенком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считается человек в возрасте до восемнадцати лет. С восемнадцати лет человек считается взрослым (совершеннолетним). У детей, как и у взрослых, есть свои права и обязанности.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5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b="1" u="sng" dirty="0" smtClean="0">
                <a:latin typeface="Times New Roman" pitchFamily="18" charset="0"/>
                <a:cs typeface="Times New Roman" pitchFamily="18" charset="0"/>
              </a:rPr>
              <a:t>Права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— это установленные и охраняемые государством нормы и правила.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5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Существуют документы, в которых закреплены права ребенка в нашей стране. Это </a:t>
            </a:r>
            <a:r>
              <a:rPr lang="ru-RU" sz="5200" b="1" u="sng" dirty="0" smtClean="0">
                <a:latin typeface="Times New Roman" pitchFamily="18" charset="0"/>
                <a:cs typeface="Times New Roman" pitchFamily="18" charset="0"/>
              </a:rPr>
              <a:t>Конвенция ООН о правах ребенка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и законодательство Российской Федерации. Конвенция о правах </a:t>
            </a: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ребенка была принята Генеральной Ассамблеей Объединенных Наций в 1989 году и вступила в силу в 1990 году. В Конвенции 54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статьи, </a:t>
            </a: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определяющих права детей и как эти права должны быть обеспечены и поддержаны государствами. Почти все страны в мире ратифицировали эту Конвенцию, обещая соблюдать все права и свободы этой Конвенции.</a:t>
            </a:r>
            <a:endParaRPr lang="ru-RU" sz="5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5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200" b="1" u="sng" dirty="0" smtClean="0">
                <a:latin typeface="Times New Roman" pitchFamily="18" charset="0"/>
                <a:cs typeface="Times New Roman" pitchFamily="18" charset="0"/>
              </a:rPr>
              <a:t>Основные права </a:t>
            </a:r>
            <a:r>
              <a:rPr lang="ru-RU" sz="5200" b="1" u="sng" dirty="0">
                <a:latin typeface="Times New Roman" pitchFamily="18" charset="0"/>
                <a:cs typeface="Times New Roman" pitchFamily="18" charset="0"/>
              </a:rPr>
              <a:t>ребенка закреплены в следующих нормативных правовых </a:t>
            </a:r>
            <a:r>
              <a:rPr lang="ru-RU" sz="5200" b="1" u="sng" dirty="0" smtClean="0">
                <a:latin typeface="Times New Roman" pitchFamily="18" charset="0"/>
                <a:cs typeface="Times New Roman" pitchFamily="18" charset="0"/>
              </a:rPr>
              <a:t>актах Российской Федерации: </a:t>
            </a:r>
            <a:endParaRPr lang="ru-RU" sz="5200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- Конституция Российской Федерации;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- Семейный кодекс Российской Федерации;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- федеральные законы «О дополнительных гарантиях по социальной поддержке детей-сирот и детей, оставшихся без попечения родителей», «Об основных гарантиях прав ребенка в Российской Федерации», «Об основах системы профилактики безнадзорности и правонарушений несовершеннолетних», «О защите детей от информации, причиняющей вред их здоровью и развитию», «Об основах охраны здоровья граждан в Российской Федерации»,       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«О бесплатной юридической помощи в Российской Федерации», «Об образовании в Российской 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Федерации</a:t>
            </a: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» и т.д.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4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142844"/>
            <a:ext cx="6172200" cy="150019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ОСНОВНЫЕ ПРАВА РЕБЕНКА: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500166"/>
            <a:ext cx="6172200" cy="735811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/>
              <a:t> </a:t>
            </a:r>
            <a:endParaRPr lang="ru-RU" sz="2900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/>
              <a:t>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Право на жизнь;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имя и гражданство;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семью;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бесплатную медицинскую помощь;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защиту от насилия и жестокости;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свободу совести и религиозных убеждений;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труд;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Право на отдых и досуг;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защиту жизни и здоровья;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образование;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отсутствие рабства;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Право на жилище;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свободу слова;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получение информации;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пользоваться достижениями культуры;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участвовать в научно-техническом, художественном творчестве.</a:t>
            </a:r>
          </a:p>
          <a:p>
            <a:endParaRPr lang="ru-RU" dirty="0"/>
          </a:p>
        </p:txBody>
      </p:sp>
      <p:pic>
        <p:nvPicPr>
          <p:cNvPr id="4" name="Рисунок 3" descr="D:\desktop\Our Right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60" y="857224"/>
            <a:ext cx="1785950" cy="18573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14290" y="142844"/>
            <a:ext cx="6500858" cy="878687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С рождения ребенок имеет права: </a:t>
            </a:r>
            <a:b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на имя, отчество, фамилию (ст. 58 СК РФ);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на гражданство (ст. 6 Конституции РФ, ст. 12 Федерального Закона «О гражданстве Российской Федерации»);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жить и воспитываться в семье (ст. 54 СК РФ);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 на общение с обоими родителями и другими родственниками (ст.55 СК РФ);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 на защиту (ст. 56 СК РФ);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6. получение содержания от своих родителей и других членов семьи (ст. 60 СК РФ).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С 6 лет добавляются права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- совершать мелкие бытовые сделки; - совершать сделки, направленные на безвозмездное получение выгоды, не требующие нотариального удостоверения или государственной регистрации; - совершать сделки по распоряжению средствами, предоставленными родителями или другими людьми, с согласия родителей для определенной цели или свободного распоряжения (ст. 28 Гражданского Кодекса РФ - далее ГК РФ).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p147_i-2-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5992" y="214282"/>
            <a:ext cx="2357454" cy="171451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42844"/>
            <a:ext cx="6172200" cy="864399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С 8 лет добавляется право: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 участие в детском общественном объединении (ст. 19 Федерального закона от 19.05.1995 № 82-ФЗ «Об общественных объединениях») </a:t>
            </a:r>
          </a:p>
          <a:p>
            <a:pPr>
              <a:buNone/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С 10 лет добавляются права: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 учет своего мнение при решении в семье любого вопроса, затрагивающего его интересы (ст. 57 СК РФ);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быть заслушанным в ходе любого судебного или административного разбирательства (ст. 57 СК РФ);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давать согласие на изменение своего имени и фамилии (ст. 59, 134 СК РФ);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 восстановление в родительских правах кровных родителей (ст.72 СК РФ),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 усыновление или передачу в приемную семью (ст. 132 СК РФ).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42844"/>
            <a:ext cx="6172200" cy="871543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С 14 лет добавляются права: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получить паспорт гражданина Российской Федерации (п.1 Положения о паспорте гражданина Российской Федерации, утвержденное постановлением Правительства РФ от 08.07.1997 № 828);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самостоятельно обращаться в суд для защиты своих прав (ст. 56 СК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требовать отмены усыновления (ст. 142 СК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давать согласие на изменение своего гражданства (глава 5 Федерального Закона «О гражданстве Российской Федерации»;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работать в свободное от учебы время (например, во время каникул) с согласия одного из родителей не более 4-х часов в день с легкими условиями труда (ст. 63, 92 Трудового кодекса РФ - далее ТК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заключать любые сделки с согласия родителей, лиц, их заменяющих - самостоятельно распоряжаться своим заработком, стипендией, иными доходами (ст. 26 ГК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самостоятельно осуществлять права автора произведений науки, литературы или изобретения, или другого результата своей интеллектуальной деятельности (ст. 26 ГК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-вносить вклады в банки и распоряжаться ими (ст. 26 ГК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участвовать в молодежном общественном объединении.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С 15 лет добавляется право: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работать с согласия профсоюза не более 24 часов в неделю на льготных условиях, установленных трудовым законодательством (ст. 92 ТК РФ).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90" y="214282"/>
            <a:ext cx="6429420" cy="864399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С 16 лет добавляются права: 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вступать в брак при наличии уважительных причин с разрешения органа местного самоуправления (в некоторых субъектах Федерации законом может быть установлен порядок вступления в брак с учетом особых обстоятельств до 16 лет) (ст. 13 СК РФ) </a:t>
            </a:r>
          </a:p>
          <a:p>
            <a:pPr algn="just"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работать не более 35 часов в неделю на льготных условиях, предусмотренных трудовым законодательством (ст. 92 ТК РФ); </a:t>
            </a:r>
          </a:p>
          <a:p>
            <a:pPr algn="just"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быть членом кооператива (ст. 26 п.2 ГК РФ); </a:t>
            </a:r>
          </a:p>
          <a:p>
            <a:pPr algn="just"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управлять мопедом по дорогам, учиться вождению автомобиля (п.2 26 федерального Закона «О безопасности дорожного движения»; </a:t>
            </a:r>
          </a:p>
          <a:p>
            <a:pPr algn="just"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быть признанным полностью дееспособным (получить все права 18- летнего) по решению органа опеки и попечительства (с согласия родителей) или суда (в случае работы по трудовому договору или занятия предпринимательской деятельностью с согласия родителей) (ст. 27 ГК РФ). </a:t>
            </a:r>
          </a:p>
          <a:p>
            <a:pPr algn="ctr">
              <a:buFontTx/>
              <a:buChar char="-"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В 18 лет человек становится совершеннолетним, т.е. может иметь и приобретать своими действиями все права и обязанности, а также нести за свои действия полную ответственность. </a:t>
            </a:r>
            <a:endParaRPr lang="ru-RU" sz="18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4282"/>
            <a:ext cx="6172200" cy="821536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Юридическая ответственность  - это применение мер государственного принуждения к нарушителю за совершение противоправного деяния.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Юридическая ответственность несовершеннолетнего зависит от его возраста и тяжести совершённого поступка. Чтобы не допускать совершения правонарушений и уметь защититься от несправедливого обвинения, необходимо знать основные положения законодательства об ответственности несовершеннолетних. Основная обязанность любого гражданина соблюдать законы а также не нарушать прав и законных интересов других лиц.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Юридическая грамотность поможет тебе защитить свои права и не нарушать законы.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Существует несколько видов юридической ответственности: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уголовная;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административная;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гражданская;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дисциплинарная. 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pbs.twimg.com/media/Dtzx5gpXQAAn3mj.jpg:lar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5929322"/>
            <a:ext cx="278608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4282"/>
            <a:ext cx="6172200" cy="864399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Что такое медиация?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u="sng" dirty="0" smtClean="0">
                <a:latin typeface="Times New Roman" pitchFamily="18" charset="0"/>
                <a:cs typeface="Times New Roman" pitchFamily="18" charset="0"/>
              </a:rPr>
              <a:t>Медиация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(в переводе с латинского «посредничество») представляет собой переговорную процедуру при участии третьего незаинтересованного лица - медиатора (посредника), который содействует сторонам в урегулировании конфликта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u="sng" dirty="0">
                <a:latin typeface="Times New Roman" pitchFamily="18" charset="0"/>
                <a:cs typeface="Times New Roman" pitchFamily="18" charset="0"/>
              </a:rPr>
              <a:t>Принципы медиации: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добровольность;</a:t>
            </a:r>
            <a:r>
              <a:rPr lang="ru-RU" sz="2900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конфиденциальность;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взаимное сотрудничество сторон;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нейтральность медиатора;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равноправие.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Медиация  проводится добровольно, при обоюдном согласии спорящих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сторон. Процедура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медиации направлена на диалог. Особым преимуществом медиации является то, что основой данного метода является уважение к личности, добровольное участие и волеизъявление, свобода выработки и принятия решений, возможности защиты и удовлетворения интересов всех сторон при условии предоставления им равных прав. </a:t>
            </a: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Медиация – альтернативный вид разрешения конфликта. Медиация обеспечивает право сторон на примирение и возможна на всех этапах, независимо от тяжести проступка, правонарушения (преступления), а также на этапе исполнения наказания.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Помни: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служба школьной медиации поможет разрешить конфликт!</a:t>
            </a:r>
          </a:p>
          <a:p>
            <a:pPr algn="ctr">
              <a:buNone/>
            </a:pPr>
            <a:endParaRPr lang="ru-RU" u="sng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больше ты знаешь о своих правах и обязанностях, тем меньше будет вероятность твоего попадания в сложную жизненную ситуацию! Если так случилось, что ты оступился – 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сделай правильный выбор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и исправляй ошибки!</a:t>
            </a:r>
          </a:p>
          <a:p>
            <a:pPr algn="ctr">
              <a:buNone/>
            </a:pP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pupils.ru/upload/pupils/information_system_65/9/1/9/0/9/item_91909/information_items_91909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6" y="1857356"/>
            <a:ext cx="150019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792</Words>
  <Application>Microsoft Office PowerPoint</Application>
  <PresentationFormat>Экран (4:3)</PresentationFormat>
  <Paragraphs>124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Управление Министерства юстиции Российской Федерации по Орловской области </vt:lpstr>
      <vt:lpstr>Презентация PowerPoint</vt:lpstr>
      <vt:lpstr>ОСНОВНЫЕ ПРАВА РЕБЕНКА: </vt:lpstr>
      <vt:lpstr>     С рождения ребенок имеет права:   1. на имя, отчество, фамилию (ст. 58 СК РФ);  2. на гражданство (ст. 6 Конституции РФ, ст. 12 Федерального Закона «О гражданстве Российской Федерации»);  3. жить и воспитываться в семье (ст. 54 СК РФ);  4. на общение с обоими родителями и другими родственниками (ст.55 СК РФ);  5. на защиту (ст. 56 СК РФ);  6. получение содержания от своих родителей и других членов семьи (ст. 60 СК РФ).   С 6 лет добавляются права: - совершать мелкие бытовые сделки; - совершать сделки, направленные на безвозмездное получение выгоды, не требующие нотариального удостоверения или государственной регистрации; - совершать сделки по распоряжению средствами, предоставленными родителями или другими людьми, с согласия родителей для определенной цели или свободного распоряжения (ст. 28 Гражданского Кодекса РФ - далее ГК РФ).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Министерства юстиции Российской Федерации по Орловской области</dc:title>
  <dc:creator>Golcman</dc:creator>
  <cp:lastModifiedBy>Мишечкина Яна Николаевна</cp:lastModifiedBy>
  <cp:revision>11</cp:revision>
  <dcterms:created xsi:type="dcterms:W3CDTF">2021-11-15T08:36:08Z</dcterms:created>
  <dcterms:modified xsi:type="dcterms:W3CDTF">2023-10-19T12:29:08Z</dcterms:modified>
</cp:coreProperties>
</file>